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901"/>
    <a:srgbClr val="F250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3" d="100"/>
          <a:sy n="63" d="100"/>
        </p:scale>
        <p:origin x="10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4685A-4AC2-4F71-A887-BA8FE579519E}" type="datetimeFigureOut">
              <a:rPr lang="pt-BR" smtClean="0"/>
              <a:t>04/12/2023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7A766F-C031-45AC-B086-D9B28EDEE5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6820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29/11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7A766F-C031-45AC-B086-D9B28EDEE5F4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906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7A766F-C031-45AC-B086-D9B28EDEE5F4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8858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F33A35-A7CD-A645-3927-9BFF937BD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6EBF1F1-CB31-223F-9648-6FDF614CA8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72C234-49C5-EDFD-16B9-BEAB74B5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FC52B-461C-4EE5-9A87-48502CEF73DB}" type="datetimeFigureOut">
              <a:rPr lang="pt-BR" smtClean="0"/>
              <a:t>04/12/2023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A80D2F6-2CA2-CEF3-A46C-4183515DA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1D9E83-66A0-7EAB-A5B0-DEEC1BA2E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43A16-CCD2-4255-82DC-E82E2EB5B0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0436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7D57D0-C7B5-0BC0-4F37-B600A2083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77CD43F-CA18-7ACB-A7A1-8EC5D510ED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83770DC-CC3A-9226-4A79-7729A2027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FC52B-461C-4EE5-9A87-48502CEF73DB}" type="datetimeFigureOut">
              <a:rPr lang="pt-BR" smtClean="0"/>
              <a:t>04/12/2023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ABDB1C-3805-BA43-F06E-D86D3361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9B3FC0-A3D6-1A17-A96F-5A2120F04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43A16-CCD2-4255-82DC-E82E2EB5B0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3411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C5B60DE-B769-E670-BE45-B3D8C9BAE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4BA19EB-C6B2-D6FB-D83A-67F645ADA0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7FD2CEB-64A6-F8A1-71C3-70C1CFEF8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FC52B-461C-4EE5-9A87-48502CEF73DB}" type="datetimeFigureOut">
              <a:rPr lang="pt-BR" smtClean="0"/>
              <a:t>04/12/2023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D9588E4-2D92-34F4-B062-D7B29761A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516856-569D-4B45-9A9E-9AE70E8AB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43A16-CCD2-4255-82DC-E82E2EB5B0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7549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8E94CD-D770-8205-18A9-F6C076268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F17BE65-93AE-B2CE-35CA-2B6A94EDC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D10C4FD-A5F6-9A85-2A3D-E0466081B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FC52B-461C-4EE5-9A87-48502CEF73DB}" type="datetimeFigureOut">
              <a:rPr lang="pt-BR" smtClean="0"/>
              <a:t>04/12/2023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BC487B9-EB97-358C-EF61-9645EA3A9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5FD699-B896-0FC8-07B0-8FAAB8DDD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43A16-CCD2-4255-82DC-E82E2EB5B0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7355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CA6C4-DD47-8A56-F8CD-840197145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2C88514-424C-5A8E-737D-8DA0EBDA2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96280E-F6E6-CC9D-2623-3F65E9AEF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FC52B-461C-4EE5-9A87-48502CEF73DB}" type="datetimeFigureOut">
              <a:rPr lang="pt-BR" smtClean="0"/>
              <a:t>04/12/2023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7F0351F-649E-EC33-90C5-DDBF9A9D3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2F47272-46B4-8505-BE82-5A4006F4B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43A16-CCD2-4255-82DC-E82E2EB5B0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9579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A99699-B212-5A0B-A477-9A01A730E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8DE3295-857C-8987-D7C9-6E887FA29A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6C0497D-832E-5E28-8290-29EF8D13C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0B874C8-7B70-946A-3ABF-1A593F791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FC52B-461C-4EE5-9A87-48502CEF73DB}" type="datetimeFigureOut">
              <a:rPr lang="pt-BR" smtClean="0"/>
              <a:t>04/12/2023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104730B-D0CD-32ED-7617-1290049F2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9448135-3E73-4484-C1B0-090A96DFD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43A16-CCD2-4255-82DC-E82E2EB5B0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8206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A877D3-F1C7-092C-78AF-E591140C5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E9957EB-7D7A-1994-C196-1B2145CB1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E29E52D-EAA8-8186-DB96-76E92E4193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78B2428-1559-4E85-24DC-A116272430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2E4A288-BF8A-A9E5-EABF-50EDF778EF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E4AB756-29CB-8457-0291-DE6FEA131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FC52B-461C-4EE5-9A87-48502CEF73DB}" type="datetimeFigureOut">
              <a:rPr lang="pt-BR" smtClean="0"/>
              <a:t>04/12/2023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6431BC4-B334-F303-73F1-6BCDB530D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DEE1D30-7BE8-B1EF-53E9-3E446202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43A16-CCD2-4255-82DC-E82E2EB5B0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4028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6D2649-4CEF-A92B-74AA-2D4FDA67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8EA591D-8035-DF01-4756-7F861AC2D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FC52B-461C-4EE5-9A87-48502CEF73DB}" type="datetimeFigureOut">
              <a:rPr lang="pt-BR" smtClean="0"/>
              <a:t>04/12/2023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7A4D7F9-7150-74F8-6167-D027BBD99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24FA971-98D2-B09F-A924-5763EB518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43A16-CCD2-4255-82DC-E82E2EB5B0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7181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7190C0A-5B17-D256-112D-E1C1ABB5E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FC52B-461C-4EE5-9A87-48502CEF73DB}" type="datetimeFigureOut">
              <a:rPr lang="pt-BR" smtClean="0"/>
              <a:t>04/12/2023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85F9713-99F0-4189-DD20-DEBB39E60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A719F86-947D-8810-4574-BB8BEAD7F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43A16-CCD2-4255-82DC-E82E2EB5B0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8077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3EB2FE-B4A7-192B-7703-8A5E73BF4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4F93B4E-203B-EA3A-771B-4A2A1205F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D143BAD-3D7E-B8A7-DA40-E871EA8A72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DEBB797-43FD-8766-18EF-4B5EDD234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FC52B-461C-4EE5-9A87-48502CEF73DB}" type="datetimeFigureOut">
              <a:rPr lang="pt-BR" smtClean="0"/>
              <a:t>04/12/2023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4EBB459-CF91-83BB-BDBA-3D72F08B9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A396E25-53FA-E28A-75BD-415E489A5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43A16-CCD2-4255-82DC-E82E2EB5B0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962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82FA46-517F-031C-D9E0-9A80154B7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F7F1AFA-3A87-21D6-F818-D2DA46190E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B15FB81-F49D-16E6-3BAC-A839E5B806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133D378-9906-9C1F-7995-2C3A4FAFD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FC52B-461C-4EE5-9A87-48502CEF73DB}" type="datetimeFigureOut">
              <a:rPr lang="pt-BR" smtClean="0"/>
              <a:t>04/12/2023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5752E14-7578-BE88-F7A9-8712BD005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F74DB0-B3F2-FEC6-6380-6D2C63C16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43A16-CCD2-4255-82DC-E82E2EB5B0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212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766CB23-5FA8-B96E-0049-E99AE9403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348491F-4B34-BE85-31CD-813A46B52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E89945F-B133-3633-A5A3-4F58C696A1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FC52B-461C-4EE5-9A87-48502CEF73DB}" type="datetimeFigureOut">
              <a:rPr lang="pt-BR" smtClean="0"/>
              <a:t>04/12/2023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3C85BFF-E4AC-3C15-FAB6-822FDA8ADA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8BB412-6C55-6FB5-F11B-8CC827FE0B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943A16-CCD2-4255-82DC-E82E2EB5B0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3365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cervolima.com/vantagens-e-desvantagens-do-sistema-operacional-windows/" TargetMode="External"/><Relationship Id="rId2" Type="http://schemas.openxmlformats.org/officeDocument/2006/relationships/hyperlink" Target="https://servicewordpressigti.azurewebsites.net/linux-sistema-operacional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t.wikipedia.org/wiki/Microsoft_Window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indows or Linux for your servers? - Neterra.cloud Blog">
            <a:extLst>
              <a:ext uri="{FF2B5EF4-FFF2-40B4-BE49-F238E27FC236}">
                <a16:creationId xmlns:a16="http://schemas.microsoft.com/office/drawing/2014/main" id="{80854CF7-E55F-9046-558C-8CE0EA0715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1000"/>
                    </a14:imgEffect>
                    <a14:imgEffect>
                      <a14:brightnessContrast bright="-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0EAF032-AB44-4E5F-65E5-ECEBA76426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ADA0A1C-98F2-D8E6-E7E6-9D588BEA5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69" y="1182855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7DB07DF-E101-72BD-C1F1-C15956BE7E00}"/>
              </a:ext>
            </a:extLst>
          </p:cNvPr>
          <p:cNvSpPr txBox="1"/>
          <p:nvPr/>
        </p:nvSpPr>
        <p:spPr>
          <a:xfrm>
            <a:off x="2886075" y="2199023"/>
            <a:ext cx="18002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i="1" dirty="0">
                <a:solidFill>
                  <a:schemeClr val="bg1"/>
                </a:solidFill>
                <a:latin typeface="Aptos ExtraBold" panose="020B0004020202020204" pitchFamily="34" charset="0"/>
              </a:rPr>
              <a:t>VS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A4BE1CF-3226-7C55-C818-5486AD78E7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7829" y="1455569"/>
            <a:ext cx="2502570" cy="250257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3C5665B-C3CA-4A30-0ACD-0792FAEB00E4}"/>
              </a:ext>
            </a:extLst>
          </p:cNvPr>
          <p:cNvSpPr txBox="1"/>
          <p:nvPr/>
        </p:nvSpPr>
        <p:spPr>
          <a:xfrm>
            <a:off x="7186859" y="2915228"/>
            <a:ext cx="41563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bg1"/>
                </a:solidFill>
              </a:rPr>
              <a:t>WINDOWS VS LINUX: </a:t>
            </a:r>
            <a:r>
              <a:rPr lang="pt-BR" sz="3000" b="1" dirty="0">
                <a:solidFill>
                  <a:srgbClr val="F25022"/>
                </a:solidFill>
              </a:rPr>
              <a:t>VANTAGENS </a:t>
            </a:r>
            <a:r>
              <a:rPr lang="pt-BR" sz="3000" b="1" dirty="0">
                <a:solidFill>
                  <a:schemeClr val="bg1"/>
                </a:solidFill>
              </a:rPr>
              <a:t>E </a:t>
            </a:r>
            <a:r>
              <a:rPr lang="pt-BR" sz="3000" b="1" dirty="0">
                <a:solidFill>
                  <a:srgbClr val="FFB901"/>
                </a:solidFill>
              </a:rPr>
              <a:t>DESVANTAGENS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5CEE389-96CA-C7BA-9D7A-D947615F460C}"/>
              </a:ext>
            </a:extLst>
          </p:cNvPr>
          <p:cNvSpPr txBox="1"/>
          <p:nvPr/>
        </p:nvSpPr>
        <p:spPr>
          <a:xfrm>
            <a:off x="59531" y="6206740"/>
            <a:ext cx="493156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00" b="1" dirty="0">
                <a:solidFill>
                  <a:schemeClr val="bg1"/>
                </a:solidFill>
              </a:rPr>
              <a:t>Guilherme Pereira &amp; Gabriel Correa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5FD693A-D44E-8575-38CD-85BE717319EA}"/>
              </a:ext>
            </a:extLst>
          </p:cNvPr>
          <p:cNvSpPr txBox="1"/>
          <p:nvPr/>
        </p:nvSpPr>
        <p:spPr>
          <a:xfrm>
            <a:off x="7991475" y="6206740"/>
            <a:ext cx="414099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00" b="1" dirty="0">
                <a:solidFill>
                  <a:srgbClr val="FF0000"/>
                </a:solidFill>
              </a:rPr>
              <a:t>ETEC </a:t>
            </a:r>
            <a:r>
              <a:rPr lang="pt-BR" sz="2300" b="1" dirty="0">
                <a:solidFill>
                  <a:schemeClr val="bg1"/>
                </a:solidFill>
              </a:rPr>
              <a:t>- José Luiz Viana Coutinho</a:t>
            </a:r>
          </a:p>
        </p:txBody>
      </p:sp>
    </p:spTree>
    <p:extLst>
      <p:ext uri="{BB962C8B-B14F-4D97-AF65-F5344CB8AC3E}">
        <p14:creationId xmlns:p14="http://schemas.microsoft.com/office/powerpoint/2010/main" val="41727277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55FB03-8D7E-17D3-ADA0-785097248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Referencias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50E598F-503A-EDE9-5242-40FB8659F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4265"/>
            <a:ext cx="10515600" cy="2365375"/>
          </a:xfrm>
        </p:spPr>
        <p:txBody>
          <a:bodyPr/>
          <a:lstStyle/>
          <a:p>
            <a:r>
              <a:rPr lang="pt-BR" dirty="0">
                <a:hlinkClick r:id="rId2"/>
              </a:rPr>
              <a:t>https://servicewordpressigti.azurewebsites.net/linux-sistema-operacional/</a:t>
            </a:r>
            <a:endParaRPr lang="pt-BR" dirty="0"/>
          </a:p>
          <a:p>
            <a:r>
              <a:rPr lang="pt-BR" dirty="0">
                <a:hlinkClick r:id="rId3"/>
              </a:rPr>
              <a:t>https://acervolima.com/vantagens-e-desvantagens-do-sistema-operacional-windows/</a:t>
            </a:r>
            <a:endParaRPr lang="pt-BR" dirty="0"/>
          </a:p>
          <a:p>
            <a:r>
              <a:rPr lang="pt-BR" dirty="0">
                <a:hlinkClick r:id="rId4"/>
              </a:rPr>
              <a:t>https://pt.wikipedia.org/wiki/Microsoft_Windows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920392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Desenho de um campo verde&#10;&#10;Descrição gerada automaticamente">
            <a:extLst>
              <a:ext uri="{FF2B5EF4-FFF2-40B4-BE49-F238E27FC236}">
                <a16:creationId xmlns:a16="http://schemas.microsoft.com/office/drawing/2014/main" id="{443EBD35-C00C-EC10-1829-F04E8EEC2B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-3029" y="10"/>
            <a:ext cx="12191981" cy="685799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106ECAD-D54B-259E-C52A-3325163FDD77}"/>
              </a:ext>
            </a:extLst>
          </p:cNvPr>
          <p:cNvSpPr txBox="1"/>
          <p:nvPr/>
        </p:nvSpPr>
        <p:spPr>
          <a:xfrm>
            <a:off x="437342" y="592455"/>
            <a:ext cx="5094778" cy="1181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2800" b="1" dirty="0">
              <a:solidFill>
                <a:srgbClr val="FFFFFF"/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FFFFFF"/>
                </a:solidFill>
              </a:rPr>
              <a:t>SUMÁRIO</a:t>
            </a:r>
          </a:p>
        </p:txBody>
      </p:sp>
      <p:pic>
        <p:nvPicPr>
          <p:cNvPr id="4" name="Imagem 3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B6EDC786-D2B4-5A76-FBFB-303BEC3832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6500" l="10000" r="90000">
                        <a14:foregroundMark x1="76438" y1="91500" x2="76438" y2="91500"/>
                        <a14:foregroundMark x1="76438" y1="91500" x2="76438" y2="92083"/>
                        <a14:foregroundMark x1="77250" y1="96250" x2="77250" y2="96250"/>
                        <a14:foregroundMark x1="79750" y1="92333" x2="79750" y2="92333"/>
                        <a14:foregroundMark x1="77563" y1="96500" x2="77563" y2="96500"/>
                        <a14:foregroundMark x1="80375" y1="64833" x2="75500" y2="80667"/>
                        <a14:foregroundMark x1="80188" y1="64583" x2="80188" y2="59167"/>
                        <a14:foregroundMark x1="71438" y1="71500" x2="71250" y2="70750"/>
                        <a14:foregroundMark x1="82688" y1="83833" x2="82938" y2="85500"/>
                        <a14:foregroundMark x1="69625" y1="91167" x2="69813" y2="91833"/>
                        <a14:foregroundMark x1="71000" y1="91333" x2="70875" y2="93000"/>
                        <a14:foregroundMark x1="70813" y1="72417" x2="69438" y2="72000"/>
                        <a14:foregroundMark x1="69563" y1="72167" x2="67875" y2="73417"/>
                        <a14:foregroundMark x1="67875" y1="73417" x2="65813" y2="75000"/>
                        <a14:foregroundMark x1="66000" y1="75333" x2="63750" y2="82750"/>
                        <a14:foregroundMark x1="63750" y1="82750" x2="63750" y2="83083"/>
                        <a14:backgroundMark x1="13188" y1="30000" x2="22563" y2="23750"/>
                        <a14:backgroundMark x1="14875" y1="52750" x2="41938" y2="11667"/>
                        <a14:backgroundMark x1="38313" y1="23333" x2="20688" y2="33000"/>
                        <a14:backgroundMark x1="20688" y1="33000" x2="36063" y2="37667"/>
                        <a14:backgroundMark x1="36063" y1="37667" x2="33688" y2="45250"/>
                        <a14:backgroundMark x1="33688" y1="45250" x2="47875" y2="44917"/>
                        <a14:backgroundMark x1="47875" y1="44917" x2="38563" y2="44167"/>
                        <a14:backgroundMark x1="38563" y1="44167" x2="49875" y2="39417"/>
                        <a14:backgroundMark x1="49875" y1="39417" x2="51438" y2="35250"/>
                        <a14:backgroundMark x1="64563" y1="33167" x2="70813" y2="38500"/>
                        <a14:backgroundMark x1="70813" y1="38500" x2="42125" y2="45500"/>
                        <a14:backgroundMark x1="42125" y1="45500" x2="36438" y2="50000"/>
                        <a14:backgroundMark x1="36438" y1="50000" x2="47875" y2="51917"/>
                        <a14:backgroundMark x1="47875" y1="51917" x2="57563" y2="44167"/>
                        <a14:backgroundMark x1="75063" y1="26917" x2="58125" y2="39167"/>
                        <a14:backgroundMark x1="58125" y1="39167" x2="68188" y2="40250"/>
                        <a14:backgroundMark x1="68188" y1="40250" x2="73125" y2="25917"/>
                        <a14:backgroundMark x1="73125" y1="25917" x2="68438" y2="29833"/>
                        <a14:backgroundMark x1="68438" y1="29833" x2="72375" y2="30417"/>
                        <a14:backgroundMark x1="78813" y1="37917" x2="63313" y2="54417"/>
                        <a14:backgroundMark x1="63313" y1="54417" x2="57938" y2="53417"/>
                        <a14:backgroundMark x1="57938" y1="53417" x2="66938" y2="44000"/>
                        <a14:backgroundMark x1="66938" y1="44000" x2="61187" y2="49167"/>
                        <a14:backgroundMark x1="61187" y1="49167" x2="64563" y2="52333"/>
                        <a14:backgroundMark x1="60813" y1="60833" x2="68938" y2="50500"/>
                        <a14:backgroundMark x1="68938" y1="50500" x2="90625" y2="41667"/>
                        <a14:backgroundMark x1="90625" y1="41667" x2="76563" y2="37417"/>
                        <a14:backgroundMark x1="76563" y1="37417" x2="78500" y2="41667"/>
                        <a14:backgroundMark x1="92688" y1="53167" x2="64875" y2="55667"/>
                        <a14:backgroundMark x1="91125" y1="62333" x2="84125" y2="54583"/>
                        <a14:backgroundMark x1="84125" y1="54583" x2="81313" y2="52917"/>
                      </a14:backgroundRemoval>
                    </a14:imgEffect>
                  </a14:imgLayer>
                </a14:imgProps>
              </a:ext>
            </a:extLst>
          </a:blip>
          <a:srcRect l="5879" r="1" b="1"/>
          <a:stretch/>
        </p:blipFill>
        <p:spPr>
          <a:xfrm>
            <a:off x="4474460" y="158631"/>
            <a:ext cx="9483130" cy="7556620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E103775-1A0C-47D2-BD41-14CD788372B3}"/>
              </a:ext>
            </a:extLst>
          </p:cNvPr>
          <p:cNvSpPr txBox="1"/>
          <p:nvPr/>
        </p:nvSpPr>
        <p:spPr>
          <a:xfrm>
            <a:off x="752619" y="1743076"/>
            <a:ext cx="4614759" cy="4581524"/>
          </a:xfrm>
          <a:prstGeom prst="rect">
            <a:avLst/>
          </a:prstGeom>
          <a:solidFill>
            <a:schemeClr val="tx1">
              <a:alpha val="15000"/>
            </a:schemeClr>
          </a:solidFill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</a:rPr>
              <a:t>O que é Windows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</a:rPr>
              <a:t>Vantagens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</a:rPr>
              <a:t>Desvantagens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</a:rPr>
              <a:t>O que é Linux?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</a:rPr>
              <a:t>Vantagens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</a:rPr>
              <a:t>Desvantagens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</a:rPr>
              <a:t>Conclusão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</a:rPr>
              <a:t>Referencias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703229"/>
      </p:ext>
    </p:extLst>
  </p:cSld>
  <p:clrMapOvr>
    <a:masterClrMapping/>
  </p:clrMapOvr>
  <p:transition spd="med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10">
            <a:extLst>
              <a:ext uri="{FF2B5EF4-FFF2-40B4-BE49-F238E27FC236}">
                <a16:creationId xmlns:a16="http://schemas.microsoft.com/office/drawing/2014/main" id="{968A186C-1D64-6940-1787-C39CB791B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BE1881AB-227F-1FE1-7234-073D6A48C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 descr="Desenho de um campo verde&#10;&#10;Descrição gerada automaticamente">
            <a:extLst>
              <a:ext uri="{FF2B5EF4-FFF2-40B4-BE49-F238E27FC236}">
                <a16:creationId xmlns:a16="http://schemas.microsoft.com/office/drawing/2014/main" id="{7AE8CC14-1E60-19D1-D550-A92668D5CE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9000"/>
          </a:blip>
          <a:srcRect/>
          <a:stretch/>
        </p:blipFill>
        <p:spPr>
          <a:xfrm>
            <a:off x="-3029" y="10"/>
            <a:ext cx="12191981" cy="6857990"/>
          </a:xfrm>
          <a:prstGeom prst="rect">
            <a:avLst/>
          </a:prstGeom>
        </p:spPr>
      </p:pic>
      <p:sp>
        <p:nvSpPr>
          <p:cNvPr id="9" name="Título 7">
            <a:extLst>
              <a:ext uri="{FF2B5EF4-FFF2-40B4-BE49-F238E27FC236}">
                <a16:creationId xmlns:a16="http://schemas.microsoft.com/office/drawing/2014/main" id="{A0C79EC3-7E10-2048-D678-1F1FF1F6F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+mn-lt"/>
              </a:rPr>
              <a:t>O que é o Windows?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7E2854A-66F7-DA34-BB27-5C58F162649E}"/>
              </a:ext>
            </a:extLst>
          </p:cNvPr>
          <p:cNvSpPr txBox="1"/>
          <p:nvPr/>
        </p:nvSpPr>
        <p:spPr>
          <a:xfrm>
            <a:off x="838200" y="1888190"/>
            <a:ext cx="8412480" cy="4119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pt-BR" sz="25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Windows e um sistema operacional desenvolvido pela Microsoft seu criador é Bill Gates e seu lançamento foi em 20 de novembro de 1985;</a:t>
            </a:r>
            <a:endParaRPr lang="pt-BR" sz="25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pt-BR" sz="25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Sua interface gráfica composta por janelas para computadores pessoais e computadores portáteis, utilizados por todo mundo;</a:t>
            </a:r>
            <a:endParaRPr lang="pt-BR" sz="25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BR" sz="25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Tendo várias versões: Windows 95, 98, XP, 7, 8, 10, e o mais atual o Windows 11.</a:t>
            </a:r>
          </a:p>
          <a:p>
            <a:endParaRPr lang="pt-BR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553855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ampo verde com árvores e nuvens no céu&#10;&#10;Descrição gerada automaticamente">
            <a:extLst>
              <a:ext uri="{FF2B5EF4-FFF2-40B4-BE49-F238E27FC236}">
                <a16:creationId xmlns:a16="http://schemas.microsoft.com/office/drawing/2014/main" id="{88F6744A-341C-7C9B-DB17-D81CC64EEE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47" r="6798"/>
          <a:stretch/>
        </p:blipFill>
        <p:spPr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49706E32-67DB-7ED4-553D-09606386FBA6}"/>
              </a:ext>
            </a:extLst>
          </p:cNvPr>
          <p:cNvSpPr txBox="1"/>
          <p:nvPr/>
        </p:nvSpPr>
        <p:spPr>
          <a:xfrm>
            <a:off x="546541" y="3044279"/>
            <a:ext cx="30628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</a:rPr>
              <a:t>Vantagens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B9FA8C4-3D49-A7AE-A91E-17864708FC2F}"/>
              </a:ext>
            </a:extLst>
          </p:cNvPr>
          <p:cNvSpPr txBox="1"/>
          <p:nvPr/>
        </p:nvSpPr>
        <p:spPr>
          <a:xfrm>
            <a:off x="5720953" y="1681405"/>
            <a:ext cx="5709047" cy="3495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sz="25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Interface amigável</a:t>
            </a:r>
            <a:endParaRPr lang="pt-BR" sz="2500" b="1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sz="25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Compatibilidade de Software</a:t>
            </a:r>
            <a:endParaRPr lang="pt-BR" sz="2500" b="1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sz="25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Customização e Personalização</a:t>
            </a:r>
            <a:endParaRPr lang="pt-BR" sz="2500" b="1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sz="25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Atualizações regulares</a:t>
            </a:r>
            <a:endParaRPr lang="pt-BR" sz="2500" b="1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sz="25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Suporte à Programação (C/C++/C#)</a:t>
            </a:r>
            <a:endParaRPr lang="pt-BR" sz="2500" b="1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BR" sz="25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Está em quase todo computador</a:t>
            </a:r>
            <a:endParaRPr lang="pt-BR" sz="2500" b="1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321913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ampo verde com árvores e nuvens no céu&#10;&#10;Descrição gerada automaticamente">
            <a:extLst>
              <a:ext uri="{FF2B5EF4-FFF2-40B4-BE49-F238E27FC236}">
                <a16:creationId xmlns:a16="http://schemas.microsoft.com/office/drawing/2014/main" id="{88F6744A-341C-7C9B-DB17-D81CC64EEE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47" r="6798"/>
          <a:stretch/>
        </p:blipFill>
        <p:spPr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49706E32-67DB-7ED4-553D-09606386FBA6}"/>
              </a:ext>
            </a:extLst>
          </p:cNvPr>
          <p:cNvSpPr txBox="1"/>
          <p:nvPr/>
        </p:nvSpPr>
        <p:spPr>
          <a:xfrm>
            <a:off x="367615" y="3044278"/>
            <a:ext cx="38367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</a:rPr>
              <a:t>Desvantagens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B9FA8C4-3D49-A7AE-A91E-17864708FC2F}"/>
              </a:ext>
            </a:extLst>
          </p:cNvPr>
          <p:cNvSpPr txBox="1"/>
          <p:nvPr/>
        </p:nvSpPr>
        <p:spPr>
          <a:xfrm>
            <a:off x="5127221" y="1681404"/>
            <a:ext cx="6917141" cy="3495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sz="25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Pouca segurança relação á o Linux</a:t>
            </a:r>
            <a:endParaRPr lang="pt-BR" sz="2500" b="1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sz="25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Não é open source</a:t>
            </a:r>
            <a:endParaRPr lang="pt-BR" sz="2500" b="1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sz="25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Comunidade pouca ativa em relação ao Linux na área de segurança e versões</a:t>
            </a:r>
            <a:endParaRPr lang="pt-BR" sz="2500" b="1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BR" sz="25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Utilizar chaves oficiais para mexer no mesmo</a:t>
            </a:r>
            <a:endParaRPr lang="pt-BR" sz="2500" b="1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BR" sz="25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Alto custo das mesmas</a:t>
            </a:r>
            <a:endParaRPr lang="pt-BR" sz="2500" b="1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023063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10">
            <a:extLst>
              <a:ext uri="{FF2B5EF4-FFF2-40B4-BE49-F238E27FC236}">
                <a16:creationId xmlns:a16="http://schemas.microsoft.com/office/drawing/2014/main" id="{968A186C-1D64-6940-1787-C39CB791B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BE1881AB-227F-1FE1-7234-073D6A48C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 descr="Desenho de um campo verde&#10;&#10;Descrição gerada automaticamente">
            <a:extLst>
              <a:ext uri="{FF2B5EF4-FFF2-40B4-BE49-F238E27FC236}">
                <a16:creationId xmlns:a16="http://schemas.microsoft.com/office/drawing/2014/main" id="{7AE8CC14-1E60-19D1-D550-A92668D5CE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9000"/>
          </a:blip>
          <a:srcRect/>
          <a:stretch/>
        </p:blipFill>
        <p:spPr>
          <a:xfrm>
            <a:off x="-3029" y="10"/>
            <a:ext cx="12191981" cy="6857990"/>
          </a:xfrm>
          <a:prstGeom prst="rect">
            <a:avLst/>
          </a:prstGeom>
        </p:spPr>
      </p:pic>
      <p:sp>
        <p:nvSpPr>
          <p:cNvPr id="9" name="Título 7">
            <a:extLst>
              <a:ext uri="{FF2B5EF4-FFF2-40B4-BE49-F238E27FC236}">
                <a16:creationId xmlns:a16="http://schemas.microsoft.com/office/drawing/2014/main" id="{A0C79EC3-7E10-2048-D678-1F1FF1F6F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+mn-lt"/>
              </a:rPr>
              <a:t>O que é o Linux?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7E2854A-66F7-DA34-BB27-5C58F162649E}"/>
              </a:ext>
            </a:extLst>
          </p:cNvPr>
          <p:cNvSpPr txBox="1"/>
          <p:nvPr/>
        </p:nvSpPr>
        <p:spPr>
          <a:xfrm>
            <a:off x="838200" y="1690688"/>
            <a:ext cx="841248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chemeClr val="bg1"/>
                </a:solidFill>
              </a:rPr>
              <a:t>Linux é um sistema operacional de código aberto baseado no kernel do Linux, criado em 1991 por Linus Torvalds sendo uma alternativa ao sistema operacional Unix;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chemeClr val="bg1"/>
                </a:solidFill>
              </a:rPr>
              <a:t>A várias distribuições gratuita, ou seja, usuário pode instalar e modificar o seu próprio;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chemeClr val="bg1"/>
                </a:solidFill>
              </a:rPr>
              <a:t>Sendo mais utilizado para servidores por ter alto nível de segurança;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chemeClr val="bg1"/>
                </a:solidFill>
              </a:rPr>
              <a:t>O mais utilizado e o Ubuntu.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089680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ampo verde com árvores e nuvens no céu&#10;&#10;Descrição gerada automaticamente">
            <a:extLst>
              <a:ext uri="{FF2B5EF4-FFF2-40B4-BE49-F238E27FC236}">
                <a16:creationId xmlns:a16="http://schemas.microsoft.com/office/drawing/2014/main" id="{88F6744A-341C-7C9B-DB17-D81CC64EEE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47" r="6798"/>
          <a:stretch/>
        </p:blipFill>
        <p:spPr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49706E32-67DB-7ED4-553D-09606386FBA6}"/>
              </a:ext>
            </a:extLst>
          </p:cNvPr>
          <p:cNvSpPr txBox="1"/>
          <p:nvPr/>
        </p:nvSpPr>
        <p:spPr>
          <a:xfrm>
            <a:off x="367615" y="3044278"/>
            <a:ext cx="31820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</a:rPr>
              <a:t>Vantagens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B9FA8C4-3D49-A7AE-A91E-17864708FC2F}"/>
              </a:ext>
            </a:extLst>
          </p:cNvPr>
          <p:cNvSpPr txBox="1"/>
          <p:nvPr/>
        </p:nvSpPr>
        <p:spPr>
          <a:xfrm>
            <a:off x="5274859" y="1392863"/>
            <a:ext cx="6917141" cy="4072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5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Código aberto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5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Multiusuário e Multitarefa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5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sistema operacional gratuito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5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Alta segurança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5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Interface ainda mais interativa e limpa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5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Alta eficiência na velocidade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5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Comandos avançados no Terminal</a:t>
            </a:r>
          </a:p>
        </p:txBody>
      </p:sp>
    </p:spTree>
    <p:extLst>
      <p:ext uri="{BB962C8B-B14F-4D97-AF65-F5344CB8AC3E}">
        <p14:creationId xmlns:p14="http://schemas.microsoft.com/office/powerpoint/2010/main" val="421968503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ampo verde com árvores e nuvens no céu&#10;&#10;Descrição gerada automaticamente">
            <a:extLst>
              <a:ext uri="{FF2B5EF4-FFF2-40B4-BE49-F238E27FC236}">
                <a16:creationId xmlns:a16="http://schemas.microsoft.com/office/drawing/2014/main" id="{88F6744A-341C-7C9B-DB17-D81CC64EEE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47" r="6798"/>
          <a:stretch/>
        </p:blipFill>
        <p:spPr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49706E32-67DB-7ED4-553D-09606386FBA6}"/>
              </a:ext>
            </a:extLst>
          </p:cNvPr>
          <p:cNvSpPr txBox="1"/>
          <p:nvPr/>
        </p:nvSpPr>
        <p:spPr>
          <a:xfrm>
            <a:off x="367615" y="3044278"/>
            <a:ext cx="3505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</a:rPr>
              <a:t>Desvantagens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EB8DA64-3A8F-781F-DB40-90EA59FCE3D3}"/>
              </a:ext>
            </a:extLst>
          </p:cNvPr>
          <p:cNvSpPr txBox="1"/>
          <p:nvPr/>
        </p:nvSpPr>
        <p:spPr>
          <a:xfrm>
            <a:off x="4907244" y="1392863"/>
            <a:ext cx="6917141" cy="4072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5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Muitos softwares não funcionam (exemplo da Microsoft)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5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Suporte para hardware depende muito da iniciativa do fabricante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5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Poucos jogos para o sistema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5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Leve dificuldade para se adaptar se for usuário ativo do Windows</a:t>
            </a:r>
          </a:p>
        </p:txBody>
      </p:sp>
    </p:spTree>
    <p:extLst>
      <p:ext uri="{BB962C8B-B14F-4D97-AF65-F5344CB8AC3E}">
        <p14:creationId xmlns:p14="http://schemas.microsoft.com/office/powerpoint/2010/main" val="2747075058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E745069-4BF3-9160-3B05-026BBC498D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rcRect l="13" r="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5FE3D96-416A-A02E-F6C4-F6DF41CB0E2B}"/>
              </a:ext>
            </a:extLst>
          </p:cNvPr>
          <p:cNvSpPr txBox="1"/>
          <p:nvPr/>
        </p:nvSpPr>
        <p:spPr>
          <a:xfrm>
            <a:off x="2931319" y="1400175"/>
            <a:ext cx="632936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>
                <a:solidFill>
                  <a:schemeClr val="bg1"/>
                </a:solidFill>
              </a:rPr>
              <a:t>CONCLUSÃO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6D2CC54-FE87-A41E-8C82-4BFF0CFF58D5}"/>
              </a:ext>
            </a:extLst>
          </p:cNvPr>
          <p:cNvSpPr txBox="1"/>
          <p:nvPr/>
        </p:nvSpPr>
        <p:spPr>
          <a:xfrm>
            <a:off x="1931193" y="2450783"/>
            <a:ext cx="8329613" cy="2341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500" b="1" dirty="0">
                <a:solidFill>
                  <a:schemeClr val="bg1"/>
                </a:solidFill>
              </a:rPr>
              <a:t>Não há um ruim ou menos ruim, Windows tem suas qualidades e defeitos igual o Linux, para mim Windows e melhor pela interface e acervo de vários softwares pode ser diferente para você, isso vai de gosto para gosto.</a:t>
            </a:r>
          </a:p>
        </p:txBody>
      </p:sp>
    </p:spTree>
    <p:extLst>
      <p:ext uri="{BB962C8B-B14F-4D97-AF65-F5344CB8AC3E}">
        <p14:creationId xmlns:p14="http://schemas.microsoft.com/office/powerpoint/2010/main" val="9011226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378</Words>
  <Application>Microsoft Office PowerPoint</Application>
  <PresentationFormat>Widescreen</PresentationFormat>
  <Paragraphs>58</Paragraphs>
  <Slides>10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Aptos ExtraBold</vt:lpstr>
      <vt:lpstr>Arial</vt:lpstr>
      <vt:lpstr>Calibri</vt:lpstr>
      <vt:lpstr>Calibri Light</vt:lpstr>
      <vt:lpstr>Symbol</vt:lpstr>
      <vt:lpstr>Tema do Office</vt:lpstr>
      <vt:lpstr>Apresentação do PowerPoint</vt:lpstr>
      <vt:lpstr>Apresentação do PowerPoint</vt:lpstr>
      <vt:lpstr>O que é o Windows?</vt:lpstr>
      <vt:lpstr>Apresentação do PowerPoint</vt:lpstr>
      <vt:lpstr>Apresentação do PowerPoint</vt:lpstr>
      <vt:lpstr>O que é o Linux?</vt:lpstr>
      <vt:lpstr>Apresentação do PowerPoint</vt:lpstr>
      <vt:lpstr>Apresentação do PowerPoint</vt:lpstr>
      <vt:lpstr>Apresentação do PowerPoint</vt:lpstr>
      <vt:lpstr>Referencias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Guilherme Fonseca</dc:creator>
  <cp:lastModifiedBy>Guilherme Fonseca</cp:lastModifiedBy>
  <cp:revision>5</cp:revision>
  <dcterms:created xsi:type="dcterms:W3CDTF">2023-11-29T16:24:41Z</dcterms:created>
  <dcterms:modified xsi:type="dcterms:W3CDTF">2023-12-04T11:33:40Z</dcterms:modified>
</cp:coreProperties>
</file>